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61" r:id="rId5"/>
    <p:sldId id="262" r:id="rId6"/>
    <p:sldId id="258" r:id="rId7"/>
    <p:sldId id="259" r:id="rId8"/>
    <p:sldId id="260"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8" d="100"/>
          <a:sy n="108" d="100"/>
        </p:scale>
        <p:origin x="67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fr-FR"/>
              <a:t>Modifiez le style du titre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D8921572-B947-4194-BA92-0EB0C85F10B3}" type="datetimeFigureOut">
              <a:rPr lang="fr-MA" smtClean="0"/>
              <a:t>16/01/2020</a:t>
            </a:fld>
            <a:endParaRPr lang="fr-MA"/>
          </a:p>
        </p:txBody>
      </p:sp>
      <p:sp>
        <p:nvSpPr>
          <p:cNvPr id="5" name="Footer Placeholder 4"/>
          <p:cNvSpPr>
            <a:spLocks noGrp="1"/>
          </p:cNvSpPr>
          <p:nvPr>
            <p:ph type="ftr" sz="quarter" idx="11"/>
          </p:nvPr>
        </p:nvSpPr>
        <p:spPr>
          <a:xfrm>
            <a:off x="1876424" y="5410201"/>
            <a:ext cx="5124886" cy="365125"/>
          </a:xfrm>
        </p:spPr>
        <p:txBody>
          <a:bodyPr/>
          <a:lstStyle/>
          <a:p>
            <a:endParaRPr lang="fr-MA"/>
          </a:p>
        </p:txBody>
      </p:sp>
      <p:sp>
        <p:nvSpPr>
          <p:cNvPr id="6" name="Slide Number Placeholder 5"/>
          <p:cNvSpPr>
            <a:spLocks noGrp="1"/>
          </p:cNvSpPr>
          <p:nvPr>
            <p:ph type="sldNum" sz="quarter" idx="12"/>
          </p:nvPr>
        </p:nvSpPr>
        <p:spPr>
          <a:xfrm>
            <a:off x="9896911" y="5410199"/>
            <a:ext cx="771089" cy="365125"/>
          </a:xfrm>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2245546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fr-FR"/>
              <a:t>Cliquez sur l'icône pour ajouter une image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D8921572-B947-4194-BA92-0EB0C85F10B3}" type="datetimeFigureOut">
              <a:rPr lang="fr-MA" smtClean="0"/>
              <a:t>16/01/2020</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3041066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fr-FR"/>
              <a:t>Modifiez le style du titre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D8921572-B947-4194-BA92-0EB0C85F10B3}" type="datetimeFigureOut">
              <a:rPr lang="fr-MA" smtClean="0"/>
              <a:t>16/01/2020</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28278534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fr-FR"/>
              <a:t>Modifiez le style du titre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D8921572-B947-4194-BA92-0EB0C85F10B3}" type="datetimeFigureOut">
              <a:rPr lang="fr-MA" smtClean="0"/>
              <a:t>16/01/2020</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8FF5E651-06CA-43F5-9D8E-6E2A4B377A2A}" type="slidenum">
              <a:rPr lang="fr-MA" smtClean="0"/>
              <a:t>‹N°›</a:t>
            </a:fld>
            <a:endParaRPr lang="fr-MA"/>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964882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fr-FR"/>
              <a:t>Modifiez le style du titre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D8921572-B947-4194-BA92-0EB0C85F10B3}" type="datetimeFigureOut">
              <a:rPr lang="fr-MA" smtClean="0"/>
              <a:t>16/01/2020</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30932186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fr-FR"/>
              <a:t>Modifiez le style du titre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D8921572-B947-4194-BA92-0EB0C85F10B3}" type="datetimeFigureOut">
              <a:rPr lang="fr-MA" smtClean="0"/>
              <a:t>16/01/2020</a:t>
            </a:fld>
            <a:endParaRPr lang="fr-MA"/>
          </a:p>
        </p:txBody>
      </p:sp>
      <p:sp>
        <p:nvSpPr>
          <p:cNvPr id="4" name="Footer Placeholder 3"/>
          <p:cNvSpPr>
            <a:spLocks noGrp="1"/>
          </p:cNvSpPr>
          <p:nvPr>
            <p:ph type="ftr" sz="quarter" idx="11"/>
          </p:nvPr>
        </p:nvSpPr>
        <p:spPr/>
        <p:txBody>
          <a:bodyPr/>
          <a:lstStyle/>
          <a:p>
            <a:endParaRPr lang="fr-MA"/>
          </a:p>
        </p:txBody>
      </p:sp>
      <p:sp>
        <p:nvSpPr>
          <p:cNvPr id="5" name="Slide Number Placeholder 4"/>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447440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fr-FR"/>
              <a:t>Modifiez le style du titre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D8921572-B947-4194-BA92-0EB0C85F10B3}" type="datetimeFigureOut">
              <a:rPr lang="fr-MA" smtClean="0"/>
              <a:t>16/01/2020</a:t>
            </a:fld>
            <a:endParaRPr lang="fr-MA"/>
          </a:p>
        </p:txBody>
      </p:sp>
      <p:sp>
        <p:nvSpPr>
          <p:cNvPr id="4" name="Footer Placeholder 3"/>
          <p:cNvSpPr>
            <a:spLocks noGrp="1"/>
          </p:cNvSpPr>
          <p:nvPr>
            <p:ph type="ftr" sz="quarter" idx="11"/>
          </p:nvPr>
        </p:nvSpPr>
        <p:spPr/>
        <p:txBody>
          <a:bodyPr/>
          <a:lstStyle/>
          <a:p>
            <a:endParaRPr lang="fr-MA"/>
          </a:p>
        </p:txBody>
      </p:sp>
      <p:sp>
        <p:nvSpPr>
          <p:cNvPr id="5" name="Slide Number Placeholder 4"/>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19269599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D8921572-B947-4194-BA92-0EB0C85F10B3}" type="datetimeFigureOut">
              <a:rPr lang="fr-MA" smtClean="0"/>
              <a:t>16/01/2020</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1134593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D8921572-B947-4194-BA92-0EB0C85F10B3}" type="datetimeFigureOut">
              <a:rPr lang="fr-MA" smtClean="0"/>
              <a:t>16/01/2020</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4040521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D8921572-B947-4194-BA92-0EB0C85F10B3}" type="datetimeFigureOut">
              <a:rPr lang="fr-MA" smtClean="0"/>
              <a:t>16/01/2020</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4122756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fr-FR"/>
              <a:t>Modifiez le style du titre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D8921572-B947-4194-BA92-0EB0C85F10B3}" type="datetimeFigureOut">
              <a:rPr lang="fr-MA" smtClean="0"/>
              <a:t>16/01/2020</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2519074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D8921572-B947-4194-BA92-0EB0C85F10B3}" type="datetimeFigureOut">
              <a:rPr lang="fr-MA" smtClean="0"/>
              <a:t>16/01/2020</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13060420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fr-FR"/>
              <a:t>Modifiez le style du titre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141410" y="3073397"/>
            <a:ext cx="4878391" cy="271780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172200" y="3073397"/>
            <a:ext cx="4875210" cy="271780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D8921572-B947-4194-BA92-0EB0C85F10B3}" type="datetimeFigureOut">
              <a:rPr lang="fr-MA" smtClean="0"/>
              <a:t>16/01/2020</a:t>
            </a:fld>
            <a:endParaRPr lang="fr-MA"/>
          </a:p>
        </p:txBody>
      </p:sp>
      <p:sp>
        <p:nvSpPr>
          <p:cNvPr id="8" name="Footer Placeholder 7"/>
          <p:cNvSpPr>
            <a:spLocks noGrp="1"/>
          </p:cNvSpPr>
          <p:nvPr>
            <p:ph type="ftr" sz="quarter" idx="11"/>
          </p:nvPr>
        </p:nvSpPr>
        <p:spPr/>
        <p:txBody>
          <a:bodyPr/>
          <a:lstStyle/>
          <a:p>
            <a:endParaRPr lang="fr-MA"/>
          </a:p>
        </p:txBody>
      </p:sp>
      <p:sp>
        <p:nvSpPr>
          <p:cNvPr id="9" name="Slide Number Placeholder 8"/>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2556104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D8921572-B947-4194-BA92-0EB0C85F10B3}" type="datetimeFigureOut">
              <a:rPr lang="fr-MA" smtClean="0"/>
              <a:t>16/01/2020</a:t>
            </a:fld>
            <a:endParaRPr lang="fr-MA"/>
          </a:p>
        </p:txBody>
      </p:sp>
      <p:sp>
        <p:nvSpPr>
          <p:cNvPr id="4" name="Footer Placeholder 3"/>
          <p:cNvSpPr>
            <a:spLocks noGrp="1"/>
          </p:cNvSpPr>
          <p:nvPr>
            <p:ph type="ftr" sz="quarter" idx="11"/>
          </p:nvPr>
        </p:nvSpPr>
        <p:spPr/>
        <p:txBody>
          <a:bodyPr/>
          <a:lstStyle/>
          <a:p>
            <a:endParaRPr lang="fr-MA"/>
          </a:p>
        </p:txBody>
      </p:sp>
      <p:sp>
        <p:nvSpPr>
          <p:cNvPr id="5" name="Slide Number Placeholder 4"/>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3459655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921572-B947-4194-BA92-0EB0C85F10B3}" type="datetimeFigureOut">
              <a:rPr lang="fr-MA" smtClean="0"/>
              <a:t>16/01/2020</a:t>
            </a:fld>
            <a:endParaRPr lang="fr-MA"/>
          </a:p>
        </p:txBody>
      </p:sp>
      <p:sp>
        <p:nvSpPr>
          <p:cNvPr id="3" name="Footer Placeholder 2"/>
          <p:cNvSpPr>
            <a:spLocks noGrp="1"/>
          </p:cNvSpPr>
          <p:nvPr>
            <p:ph type="ftr" sz="quarter" idx="11"/>
          </p:nvPr>
        </p:nvSpPr>
        <p:spPr/>
        <p:txBody>
          <a:bodyPr/>
          <a:lstStyle/>
          <a:p>
            <a:endParaRPr lang="fr-MA"/>
          </a:p>
        </p:txBody>
      </p:sp>
      <p:sp>
        <p:nvSpPr>
          <p:cNvPr id="4" name="Slide Number Placeholder 3"/>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1591331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fr-FR"/>
              <a:t>Modifiez le style du titre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D8921572-B947-4194-BA92-0EB0C85F10B3}" type="datetimeFigureOut">
              <a:rPr lang="fr-MA" smtClean="0"/>
              <a:t>16/01/2020</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15126839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D8921572-B947-4194-BA92-0EB0C85F10B3}" type="datetimeFigureOut">
              <a:rPr lang="fr-MA" smtClean="0"/>
              <a:t>16/01/2020</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8FF5E651-06CA-43F5-9D8E-6E2A4B377A2A}" type="slidenum">
              <a:rPr lang="fr-MA" smtClean="0"/>
              <a:t>‹N°›</a:t>
            </a:fld>
            <a:endParaRPr lang="fr-MA"/>
          </a:p>
        </p:txBody>
      </p:sp>
    </p:spTree>
    <p:extLst>
      <p:ext uri="{BB962C8B-B14F-4D97-AF65-F5344CB8AC3E}">
        <p14:creationId xmlns:p14="http://schemas.microsoft.com/office/powerpoint/2010/main" val="16331790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8921572-B947-4194-BA92-0EB0C85F10B3}" type="datetimeFigureOut">
              <a:rPr lang="fr-MA" smtClean="0"/>
              <a:t>16/01/2020</a:t>
            </a:fld>
            <a:endParaRPr lang="fr-MA"/>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fr-MA"/>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FF5E651-06CA-43F5-9D8E-6E2A4B377A2A}" type="slidenum">
              <a:rPr lang="fr-MA" smtClean="0"/>
              <a:t>‹N°›</a:t>
            </a:fld>
            <a:endParaRPr lang="fr-MA"/>
          </a:p>
        </p:txBody>
      </p:sp>
    </p:spTree>
    <p:extLst>
      <p:ext uri="{BB962C8B-B14F-4D97-AF65-F5344CB8AC3E}">
        <p14:creationId xmlns:p14="http://schemas.microsoft.com/office/powerpoint/2010/main" val="372671138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Key_performance_indicator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D09DA99-D652-43E1-94D1-0ACDE7C9F83E}"/>
              </a:ext>
            </a:extLst>
          </p:cNvPr>
          <p:cNvSpPr>
            <a:spLocks noGrp="1"/>
          </p:cNvSpPr>
          <p:nvPr>
            <p:ph type="ctrTitle"/>
          </p:nvPr>
        </p:nvSpPr>
        <p:spPr/>
        <p:txBody>
          <a:bodyPr/>
          <a:lstStyle/>
          <a:p>
            <a:r>
              <a:rPr lang="fr-MA" dirty="0"/>
              <a:t>Web Analytics</a:t>
            </a:r>
          </a:p>
        </p:txBody>
      </p:sp>
    </p:spTree>
    <p:extLst>
      <p:ext uri="{BB962C8B-B14F-4D97-AF65-F5344CB8AC3E}">
        <p14:creationId xmlns:p14="http://schemas.microsoft.com/office/powerpoint/2010/main" val="951423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2BFD4EF-84B8-4C95-B442-DA0079F37924}"/>
              </a:ext>
            </a:extLst>
          </p:cNvPr>
          <p:cNvSpPr>
            <a:spLocks noGrp="1"/>
          </p:cNvSpPr>
          <p:nvPr>
            <p:ph type="title"/>
          </p:nvPr>
        </p:nvSpPr>
        <p:spPr/>
        <p:txBody>
          <a:bodyPr/>
          <a:lstStyle/>
          <a:p>
            <a:r>
              <a:rPr lang="fr-FR" dirty="0"/>
              <a:t>Le Web </a:t>
            </a:r>
            <a:r>
              <a:rPr lang="fr-FR" dirty="0" err="1"/>
              <a:t>analytics</a:t>
            </a:r>
            <a:r>
              <a:rPr lang="fr-FR" dirty="0"/>
              <a:t> c’est quoi ?</a:t>
            </a:r>
            <a:endParaRPr lang="fr-MA" dirty="0"/>
          </a:p>
        </p:txBody>
      </p:sp>
      <p:sp>
        <p:nvSpPr>
          <p:cNvPr id="3" name="Espace réservé du contenu 2">
            <a:extLst>
              <a:ext uri="{FF2B5EF4-FFF2-40B4-BE49-F238E27FC236}">
                <a16:creationId xmlns:a16="http://schemas.microsoft.com/office/drawing/2014/main" id="{D2E9842E-BBA6-428F-9F28-5370C042C1B2}"/>
              </a:ext>
            </a:extLst>
          </p:cNvPr>
          <p:cNvSpPr>
            <a:spLocks noGrp="1"/>
          </p:cNvSpPr>
          <p:nvPr>
            <p:ph idx="1"/>
          </p:nvPr>
        </p:nvSpPr>
        <p:spPr/>
        <p:txBody>
          <a:bodyPr/>
          <a:lstStyle/>
          <a:p>
            <a:pPr marL="0" indent="0">
              <a:buNone/>
            </a:pPr>
            <a:r>
              <a:rPr lang="fr-FR" dirty="0"/>
              <a:t>Le Web </a:t>
            </a:r>
            <a:r>
              <a:rPr lang="fr-FR" dirty="0" err="1"/>
              <a:t>analytics</a:t>
            </a:r>
            <a:r>
              <a:rPr lang="fr-FR" dirty="0"/>
              <a:t> consiste à collecter des informations des visiteurs afin de les analyser pour améliorer les performances de son site. Cela se fait grâce à des outils d’analyse qui sont aujourd’hui nombreux, gratuits comme payants. Google Analytics est l’un des plus connu. Par exemple, on peut savoir d’où viennent les visiteurs, combien de pages ils ont parcouru, etc. Le web </a:t>
            </a:r>
            <a:r>
              <a:rPr lang="fr-FR" dirty="0" err="1"/>
              <a:t>analytics</a:t>
            </a:r>
            <a:r>
              <a:rPr lang="fr-FR" dirty="0"/>
              <a:t> c’est quoi ? C’est aujourd’hui un élément crucial du web marketing qui permet d’optimiser son site web, site mobile ou application mobile</a:t>
            </a:r>
            <a:endParaRPr lang="fr-MA" dirty="0"/>
          </a:p>
        </p:txBody>
      </p:sp>
    </p:spTree>
    <p:extLst>
      <p:ext uri="{BB962C8B-B14F-4D97-AF65-F5344CB8AC3E}">
        <p14:creationId xmlns:p14="http://schemas.microsoft.com/office/powerpoint/2010/main" val="3568707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Définition Web analytics - Vidéos formation - Tutoriel vidéos - Market Academy par Sophie Rocco_2">
            <a:hlinkClick r:id="" action="ppaction://media"/>
            <a:extLst>
              <a:ext uri="{FF2B5EF4-FFF2-40B4-BE49-F238E27FC236}">
                <a16:creationId xmlns:a16="http://schemas.microsoft.com/office/drawing/2014/main" id="{E9658C96-7605-4D1E-BC96-B33FC4F554A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25500" y="306388"/>
            <a:ext cx="10698163" cy="6018212"/>
          </a:xfrm>
        </p:spPr>
      </p:pic>
    </p:spTree>
    <p:extLst>
      <p:ext uri="{BB962C8B-B14F-4D97-AF65-F5344CB8AC3E}">
        <p14:creationId xmlns:p14="http://schemas.microsoft.com/office/powerpoint/2010/main" val="1249090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77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CA6A28A-8016-4FCA-959B-1E0D9F296F75}"/>
              </a:ext>
            </a:extLst>
          </p:cNvPr>
          <p:cNvSpPr>
            <a:spLocks noGrp="1"/>
          </p:cNvSpPr>
          <p:nvPr>
            <p:ph type="title"/>
          </p:nvPr>
        </p:nvSpPr>
        <p:spPr/>
        <p:txBody>
          <a:bodyPr/>
          <a:lstStyle/>
          <a:p>
            <a:r>
              <a:rPr lang="fr-FR" dirty="0"/>
              <a:t>Étapes de base du processus d'analyse Web</a:t>
            </a:r>
            <a:br>
              <a:rPr lang="fr-FR" dirty="0"/>
            </a:br>
            <a:endParaRPr lang="fr-MA" dirty="0"/>
          </a:p>
        </p:txBody>
      </p:sp>
      <p:sp>
        <p:nvSpPr>
          <p:cNvPr id="3" name="Espace réservé du contenu 2">
            <a:extLst>
              <a:ext uri="{FF2B5EF4-FFF2-40B4-BE49-F238E27FC236}">
                <a16:creationId xmlns:a16="http://schemas.microsoft.com/office/drawing/2014/main" id="{9AB34E3A-DD36-4E2B-9C2E-FBB4D6893512}"/>
              </a:ext>
            </a:extLst>
          </p:cNvPr>
          <p:cNvSpPr>
            <a:spLocks noGrp="1"/>
          </p:cNvSpPr>
          <p:nvPr>
            <p:ph idx="1"/>
          </p:nvPr>
        </p:nvSpPr>
        <p:spPr/>
        <p:txBody>
          <a:bodyPr>
            <a:normAutofit lnSpcReduction="10000"/>
          </a:bodyPr>
          <a:lstStyle/>
          <a:p>
            <a:pPr marL="0" indent="0">
              <a:buNone/>
            </a:pPr>
            <a:r>
              <a:rPr lang="fr-FR" dirty="0"/>
              <a:t>La plupart des processus d'analyse Web se résument à quatre étapes ou étapes essentielles, qui sont :</a:t>
            </a:r>
          </a:p>
          <a:p>
            <a:r>
              <a:rPr lang="fr-MA" dirty="0"/>
              <a:t>Collecte des données.</a:t>
            </a:r>
          </a:p>
          <a:p>
            <a:r>
              <a:rPr lang="fr-FR" dirty="0"/>
              <a:t>Traitement des données en informations.</a:t>
            </a:r>
          </a:p>
          <a:p>
            <a:r>
              <a:rPr lang="fr-MA" dirty="0"/>
              <a:t>Développement de KPI (</a:t>
            </a:r>
            <a:r>
              <a:rPr lang="fr-MA" b="1" dirty="0"/>
              <a:t>performance </a:t>
            </a:r>
            <a:r>
              <a:rPr lang="fr-MA" b="1" dirty="0" err="1"/>
              <a:t>indicator</a:t>
            </a:r>
            <a:r>
              <a:rPr lang="fr-MA" b="1" dirty="0"/>
              <a:t> or key performance </a:t>
            </a:r>
            <a:r>
              <a:rPr lang="fr-MA" b="1" dirty="0" err="1"/>
              <a:t>indicator</a:t>
            </a:r>
            <a:r>
              <a:rPr lang="fr-MA" dirty="0"/>
              <a:t> )  </a:t>
            </a:r>
            <a:r>
              <a:rPr lang="fr-MA" dirty="0">
                <a:hlinkClick r:id="rId2"/>
              </a:rPr>
              <a:t>indicateurs clés de performance</a:t>
            </a:r>
            <a:r>
              <a:rPr lang="fr-MA" dirty="0"/>
              <a:t>.</a:t>
            </a:r>
            <a:endParaRPr lang="fr-FR" dirty="0"/>
          </a:p>
          <a:p>
            <a:r>
              <a:rPr lang="fr-FR" dirty="0"/>
              <a:t>Formulation d'une stratégie en ligne.</a:t>
            </a:r>
            <a:endParaRPr lang="fr-MA" dirty="0"/>
          </a:p>
        </p:txBody>
      </p:sp>
    </p:spTree>
    <p:extLst>
      <p:ext uri="{BB962C8B-B14F-4D97-AF65-F5344CB8AC3E}">
        <p14:creationId xmlns:p14="http://schemas.microsoft.com/office/powerpoint/2010/main" val="8450663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A0080D9-AA94-43CA-BC34-7086BA9355CA}"/>
              </a:ext>
            </a:extLst>
          </p:cNvPr>
          <p:cNvSpPr>
            <a:spLocks noGrp="1"/>
          </p:cNvSpPr>
          <p:nvPr>
            <p:ph type="title"/>
          </p:nvPr>
        </p:nvSpPr>
        <p:spPr>
          <a:xfrm>
            <a:off x="838200" y="88778"/>
            <a:ext cx="10515600" cy="852256"/>
          </a:xfrm>
        </p:spPr>
        <p:txBody>
          <a:bodyPr/>
          <a:lstStyle/>
          <a:p>
            <a:r>
              <a:rPr lang="fr-FR" dirty="0"/>
              <a:t>Étapes de base du processus d'analyse Web</a:t>
            </a:r>
            <a:endParaRPr lang="fr-MA" dirty="0"/>
          </a:p>
        </p:txBody>
      </p:sp>
      <p:pic>
        <p:nvPicPr>
          <p:cNvPr id="5" name="Espace réservé du contenu 4">
            <a:extLst>
              <a:ext uri="{FF2B5EF4-FFF2-40B4-BE49-F238E27FC236}">
                <a16:creationId xmlns:a16="http://schemas.microsoft.com/office/drawing/2014/main" id="{67E66ECD-9A41-4F4A-AB5B-379C383EB4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5420" y="941035"/>
            <a:ext cx="10031767" cy="5828187"/>
          </a:xfrm>
        </p:spPr>
      </p:pic>
    </p:spTree>
    <p:extLst>
      <p:ext uri="{BB962C8B-B14F-4D97-AF65-F5344CB8AC3E}">
        <p14:creationId xmlns:p14="http://schemas.microsoft.com/office/powerpoint/2010/main" val="3823506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B985BD2-00AF-44C0-AA49-E1642032109D}"/>
              </a:ext>
            </a:extLst>
          </p:cNvPr>
          <p:cNvSpPr>
            <a:spLocks noGrp="1"/>
          </p:cNvSpPr>
          <p:nvPr>
            <p:ph type="title"/>
          </p:nvPr>
        </p:nvSpPr>
        <p:spPr/>
        <p:txBody>
          <a:bodyPr/>
          <a:lstStyle/>
          <a:p>
            <a:r>
              <a:rPr lang="fr-MA" dirty="0"/>
              <a:t>Les outils Analytics :</a:t>
            </a:r>
          </a:p>
        </p:txBody>
      </p:sp>
      <p:sp>
        <p:nvSpPr>
          <p:cNvPr id="3" name="Espace réservé du contenu 2">
            <a:extLst>
              <a:ext uri="{FF2B5EF4-FFF2-40B4-BE49-F238E27FC236}">
                <a16:creationId xmlns:a16="http://schemas.microsoft.com/office/drawing/2014/main" id="{2D0CC390-FE7B-48DF-9819-5E60452E0EB9}"/>
              </a:ext>
            </a:extLst>
          </p:cNvPr>
          <p:cNvSpPr>
            <a:spLocks noGrp="1"/>
          </p:cNvSpPr>
          <p:nvPr>
            <p:ph idx="1"/>
          </p:nvPr>
        </p:nvSpPr>
        <p:spPr/>
        <p:txBody>
          <a:bodyPr>
            <a:normAutofit lnSpcReduction="10000"/>
          </a:bodyPr>
          <a:lstStyle/>
          <a:p>
            <a:pPr marL="0" indent="0">
              <a:buNone/>
            </a:pPr>
            <a:r>
              <a:rPr lang="fr-FR" dirty="0"/>
              <a:t>Les outils </a:t>
            </a:r>
            <a:r>
              <a:rPr lang="fr-FR" dirty="0" err="1"/>
              <a:t>analytics</a:t>
            </a:r>
            <a:r>
              <a:rPr lang="fr-FR" dirty="0"/>
              <a:t> consistent à tracker le comportement d’un visiteur en le suivant tout au long de son parcours sur le site web afin d’identifier ses actions et les collecter. Beaucoup de sites web installent ces outils </a:t>
            </a:r>
            <a:r>
              <a:rPr lang="fr-FR" dirty="0" err="1"/>
              <a:t>analytics</a:t>
            </a:r>
            <a:r>
              <a:rPr lang="fr-FR" dirty="0"/>
              <a:t> mais ne prennent pas le temps d’analyser les données qui en résultent. Etudier ces données permet d’améliorer la performance de son site en détectant ce qui a bien marché ou à l’inverse ce qui a pénalisé la navigation de l’internaute. L’installation d’un outil </a:t>
            </a:r>
            <a:r>
              <a:rPr lang="fr-FR" dirty="0" err="1"/>
              <a:t>analytics</a:t>
            </a:r>
            <a:r>
              <a:rPr lang="fr-FR" dirty="0"/>
              <a:t> est simple, il suffit juste de copier/coller quelques lignes de code (qu’on vous fourni) sur son site web.</a:t>
            </a:r>
            <a:endParaRPr lang="fr-MA" dirty="0"/>
          </a:p>
        </p:txBody>
      </p:sp>
    </p:spTree>
    <p:extLst>
      <p:ext uri="{BB962C8B-B14F-4D97-AF65-F5344CB8AC3E}">
        <p14:creationId xmlns:p14="http://schemas.microsoft.com/office/powerpoint/2010/main" val="1049965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6FF8BBE7-FC70-40C0-BFBC-48C4E0ABEF2F}"/>
              </a:ext>
            </a:extLst>
          </p:cNvPr>
          <p:cNvSpPr>
            <a:spLocks noGrp="1"/>
          </p:cNvSpPr>
          <p:nvPr>
            <p:ph idx="1"/>
          </p:nvPr>
        </p:nvSpPr>
        <p:spPr>
          <a:xfrm>
            <a:off x="838200" y="488272"/>
            <a:ext cx="10515600" cy="5688691"/>
          </a:xfrm>
        </p:spPr>
        <p:txBody>
          <a:bodyPr/>
          <a:lstStyle/>
          <a:p>
            <a:pPr marL="0" indent="0">
              <a:buNone/>
            </a:pPr>
            <a:r>
              <a:rPr lang="fr-FR" dirty="0"/>
              <a:t>Voici quelques exemples d’outils que vous pourrez utiliser : Google Analytics, Alexa, </a:t>
            </a:r>
            <a:r>
              <a:rPr lang="fr-FR" dirty="0" err="1"/>
              <a:t>Wordstream</a:t>
            </a:r>
            <a:r>
              <a:rPr lang="fr-FR" dirty="0"/>
              <a:t>… Exemple: un visiteur souhaite connaître les tarifs de livraisons avant de passer commande sur un site e-commerce. Il arrive sur la page « panier » mais il est obligé de passer commande en se créant un compte pour connaître ces tarifs. Il abandonne alors son panier. En faisant du web </a:t>
            </a:r>
            <a:r>
              <a:rPr lang="fr-FR" dirty="0" err="1"/>
              <a:t>analytics</a:t>
            </a:r>
            <a:r>
              <a:rPr lang="fr-FR" dirty="0"/>
              <a:t>, c’est-à-dire l’analyse des données collectées, on pourrait alors apercevoir qu’un certain nombre de visiteurs abandonnent leur panier à cette étape. On peut également faire des suggestions afin d’améliorer cette étape en la modifiant pour faciliter le parcours d’achat par l’affichage des tarifs de livraison directement dans la page panier ou produit.</a:t>
            </a:r>
            <a:endParaRPr lang="fr-MA" dirty="0"/>
          </a:p>
        </p:txBody>
      </p:sp>
    </p:spTree>
    <p:extLst>
      <p:ext uri="{BB962C8B-B14F-4D97-AF65-F5344CB8AC3E}">
        <p14:creationId xmlns:p14="http://schemas.microsoft.com/office/powerpoint/2010/main" val="4291682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4C2925-C196-42F5-9043-CD39157EB6EB}"/>
              </a:ext>
            </a:extLst>
          </p:cNvPr>
          <p:cNvSpPr>
            <a:spLocks noGrp="1"/>
          </p:cNvSpPr>
          <p:nvPr>
            <p:ph type="title"/>
          </p:nvPr>
        </p:nvSpPr>
        <p:spPr/>
        <p:txBody>
          <a:bodyPr/>
          <a:lstStyle/>
          <a:p>
            <a:r>
              <a:rPr lang="fr-MA" b="1" dirty="0"/>
              <a:t>Par où commencer ?</a:t>
            </a:r>
            <a:endParaRPr lang="fr-MA" dirty="0"/>
          </a:p>
        </p:txBody>
      </p:sp>
      <p:sp>
        <p:nvSpPr>
          <p:cNvPr id="3" name="Espace réservé du contenu 2">
            <a:extLst>
              <a:ext uri="{FF2B5EF4-FFF2-40B4-BE49-F238E27FC236}">
                <a16:creationId xmlns:a16="http://schemas.microsoft.com/office/drawing/2014/main" id="{6FC8ED45-0EBB-4022-86A2-146BC4D560D5}"/>
              </a:ext>
            </a:extLst>
          </p:cNvPr>
          <p:cNvSpPr>
            <a:spLocks noGrp="1"/>
          </p:cNvSpPr>
          <p:nvPr>
            <p:ph idx="1"/>
          </p:nvPr>
        </p:nvSpPr>
        <p:spPr>
          <a:xfrm>
            <a:off x="838200" y="1793288"/>
            <a:ext cx="10515600" cy="4864963"/>
          </a:xfrm>
        </p:spPr>
        <p:txBody>
          <a:bodyPr>
            <a:normAutofit fontScale="92500"/>
          </a:bodyPr>
          <a:lstStyle/>
          <a:p>
            <a:pPr fontAlgn="base"/>
            <a:r>
              <a:rPr lang="fr-FR" dirty="0"/>
              <a:t>La première chose à faire lorsque l’on s’intéresse au web analytique, c’est de choisir un outil qui se chargera de collecter les données sur nos visiteurs. Et les outils, ce n’est pas ce qui manque. En effet, il existe des centaines d’outils différents, certains gratuits, certains payants. Ce qui différencie deux outils c’est les critères qu’ils utilisent. Par exemple, si vous choisissez d’utiliser Google Analytics, et qu’un internaute visite votre site le matin, puis le revisite le soir, il comptera 2 visiteurs uniques. Maintenant, si vous utilisez </a:t>
            </a:r>
            <a:r>
              <a:rPr lang="fr-FR" dirty="0" err="1"/>
              <a:t>Xiti</a:t>
            </a:r>
            <a:r>
              <a:rPr lang="fr-FR" dirty="0"/>
              <a:t>, il comptera 1 visiteur unique. Ainsi, les statistiques d’un site peuvent varier selon l’outil utilisé. Une fois votre outil choisi, il suffira alors d’intégrer un simple bout de code en javascript dans vos pages. De cette manière, dès le lendemain, vous aurez accès aux statistiques de la veille.</a:t>
            </a:r>
          </a:p>
          <a:p>
            <a:pPr marL="0" indent="0">
              <a:buNone/>
            </a:pPr>
            <a:br>
              <a:rPr lang="fr-FR" dirty="0"/>
            </a:br>
            <a:endParaRPr lang="fr-MA" dirty="0"/>
          </a:p>
        </p:txBody>
      </p:sp>
    </p:spTree>
    <p:extLst>
      <p:ext uri="{BB962C8B-B14F-4D97-AF65-F5344CB8AC3E}">
        <p14:creationId xmlns:p14="http://schemas.microsoft.com/office/powerpoint/2010/main" val="3293871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B11C21-7A20-410D-A936-065A7AB5B1BE}"/>
              </a:ext>
            </a:extLst>
          </p:cNvPr>
          <p:cNvSpPr>
            <a:spLocks noGrp="1"/>
          </p:cNvSpPr>
          <p:nvPr>
            <p:ph type="title"/>
          </p:nvPr>
        </p:nvSpPr>
        <p:spPr>
          <a:xfrm>
            <a:off x="1141413" y="532659"/>
            <a:ext cx="9905998" cy="5362113"/>
          </a:xfrm>
        </p:spPr>
        <p:txBody>
          <a:bodyPr>
            <a:normAutofit/>
          </a:bodyPr>
          <a:lstStyle/>
          <a:p>
            <a:pPr algn="ctr"/>
            <a:r>
              <a:rPr lang="fr-MA" sz="7200" b="1" dirty="0"/>
              <a:t>merci pour votre attention </a:t>
            </a:r>
          </a:p>
        </p:txBody>
      </p:sp>
    </p:spTree>
    <p:extLst>
      <p:ext uri="{BB962C8B-B14F-4D97-AF65-F5344CB8AC3E}">
        <p14:creationId xmlns:p14="http://schemas.microsoft.com/office/powerpoint/2010/main" val="20420206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51</TotalTime>
  <Words>574</Words>
  <Application>Microsoft Office PowerPoint</Application>
  <PresentationFormat>Grand écran</PresentationFormat>
  <Paragraphs>17</Paragraphs>
  <Slides>9</Slides>
  <Notes>0</Notes>
  <HiddenSlides>0</HiddenSlides>
  <MMClips>1</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9</vt:i4>
      </vt:variant>
    </vt:vector>
  </HeadingPairs>
  <TitlesOfParts>
    <vt:vector size="12" baseType="lpstr">
      <vt:lpstr>Arial</vt:lpstr>
      <vt:lpstr>Tw Cen MT</vt:lpstr>
      <vt:lpstr>Circuit</vt:lpstr>
      <vt:lpstr>Web Analytics</vt:lpstr>
      <vt:lpstr>Le Web analytics c’est quoi ?</vt:lpstr>
      <vt:lpstr>Présentation PowerPoint</vt:lpstr>
      <vt:lpstr>Étapes de base du processus d'analyse Web </vt:lpstr>
      <vt:lpstr>Étapes de base du processus d'analyse Web</vt:lpstr>
      <vt:lpstr>Les outils Analytics :</vt:lpstr>
      <vt:lpstr>Présentation PowerPoint</vt:lpstr>
      <vt:lpstr>Par où commencer ?</vt:lpstr>
      <vt:lpstr>merci pour votre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Analytics</dc:title>
  <dc:creator>Admin</dc:creator>
  <cp:lastModifiedBy>Admin</cp:lastModifiedBy>
  <cp:revision>5</cp:revision>
  <dcterms:created xsi:type="dcterms:W3CDTF">2020-01-16T19:46:02Z</dcterms:created>
  <dcterms:modified xsi:type="dcterms:W3CDTF">2020-01-16T20:37:15Z</dcterms:modified>
</cp:coreProperties>
</file>

<file path=docProps/thumbnail.jpeg>
</file>